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4" r:id="rId1"/>
  </p:sldMasterIdLst>
  <p:notesMasterIdLst>
    <p:notesMasterId r:id="rId25"/>
  </p:notesMasterIdLst>
  <p:sldIdLst>
    <p:sldId id="256" r:id="rId2"/>
    <p:sldId id="258" r:id="rId3"/>
    <p:sldId id="262" r:id="rId4"/>
    <p:sldId id="282" r:id="rId5"/>
    <p:sldId id="278" r:id="rId6"/>
    <p:sldId id="267" r:id="rId7"/>
    <p:sldId id="266" r:id="rId8"/>
    <p:sldId id="263" r:id="rId9"/>
    <p:sldId id="261" r:id="rId10"/>
    <p:sldId id="264" r:id="rId11"/>
    <p:sldId id="265" r:id="rId12"/>
    <p:sldId id="268" r:id="rId13"/>
    <p:sldId id="269" r:id="rId14"/>
    <p:sldId id="270" r:id="rId15"/>
    <p:sldId id="272" r:id="rId16"/>
    <p:sldId id="271" r:id="rId17"/>
    <p:sldId id="279" r:id="rId18"/>
    <p:sldId id="274" r:id="rId19"/>
    <p:sldId id="280" r:id="rId20"/>
    <p:sldId id="275" r:id="rId21"/>
    <p:sldId id="281" r:id="rId22"/>
    <p:sldId id="273" r:id="rId23"/>
    <p:sldId id="277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4" d="100"/>
          <a:sy n="64" d="100"/>
        </p:scale>
        <p:origin x="72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24E0E1-918D-4C89-BBC2-FA2BE08E96EE}" type="datetimeFigureOut">
              <a:rPr lang="en-US" smtClean="0"/>
              <a:t>4/29/2019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6DC022-7999-4204-AD61-81CA3832C9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2954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6DC022-7999-4204-AD61-81CA3832C95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8438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499C7-4534-4FA3-A7D5-1EBBCE605305}" type="datetimeFigureOut">
              <a:rPr lang="en-US" smtClean="0"/>
              <a:t>4/29/2019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1092B-7479-4D87-94CA-6B658FF572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2062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499C7-4534-4FA3-A7D5-1EBBCE605305}" type="datetimeFigureOut">
              <a:rPr lang="en-US" smtClean="0"/>
              <a:t>4/29/2019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1092B-7479-4D87-94CA-6B658FF572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427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499C7-4534-4FA3-A7D5-1EBBCE605305}" type="datetimeFigureOut">
              <a:rPr lang="en-US" smtClean="0"/>
              <a:t>4/29/2019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1092B-7479-4D87-94CA-6B658FF572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3089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499C7-4534-4FA3-A7D5-1EBBCE605305}" type="datetimeFigureOut">
              <a:rPr lang="en-US" smtClean="0"/>
              <a:t>4/29/2019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1092B-7479-4D87-94CA-6B658FF5725D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974454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499C7-4534-4FA3-A7D5-1EBBCE605305}" type="datetimeFigureOut">
              <a:rPr lang="en-US" smtClean="0"/>
              <a:t>4/29/2019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1092B-7479-4D87-94CA-6B658FF572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2513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499C7-4534-4FA3-A7D5-1EBBCE605305}" type="datetimeFigureOut">
              <a:rPr lang="en-US" smtClean="0"/>
              <a:t>4/29/2019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1092B-7479-4D87-94CA-6B658FF572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62512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499C7-4534-4FA3-A7D5-1EBBCE605305}" type="datetimeFigureOut">
              <a:rPr lang="en-US" smtClean="0"/>
              <a:t>4/29/2019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1092B-7479-4D87-94CA-6B658FF572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1767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499C7-4534-4FA3-A7D5-1EBBCE605305}" type="datetimeFigureOut">
              <a:rPr lang="en-US" smtClean="0"/>
              <a:t>4/29/2019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1092B-7479-4D87-94CA-6B658FF572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9283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499C7-4534-4FA3-A7D5-1EBBCE605305}" type="datetimeFigureOut">
              <a:rPr lang="en-US" smtClean="0"/>
              <a:t>4/29/2019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1092B-7479-4D87-94CA-6B658FF572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51488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499C7-4534-4FA3-A7D5-1EBBCE605305}" type="datetimeFigureOut">
              <a:rPr lang="en-US" smtClean="0"/>
              <a:t>4/29/2019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1092B-7479-4D87-94CA-6B658FF572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6614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499C7-4534-4FA3-A7D5-1EBBCE605305}" type="datetimeFigureOut">
              <a:rPr lang="en-US" smtClean="0"/>
              <a:t>4/29/2019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1092B-7479-4D87-94CA-6B658FF572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8210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499C7-4534-4FA3-A7D5-1EBBCE605305}" type="datetimeFigureOut">
              <a:rPr lang="en-US" smtClean="0"/>
              <a:t>4/29/2019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1092B-7479-4D87-94CA-6B658FF572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8996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499C7-4534-4FA3-A7D5-1EBBCE605305}" type="datetimeFigureOut">
              <a:rPr lang="en-US" smtClean="0"/>
              <a:t>4/29/2019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1092B-7479-4D87-94CA-6B658FF572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9422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499C7-4534-4FA3-A7D5-1EBBCE605305}" type="datetimeFigureOut">
              <a:rPr lang="en-US" smtClean="0"/>
              <a:t>4/29/2019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1092B-7479-4D87-94CA-6B658FF572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5296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499C7-4534-4FA3-A7D5-1EBBCE605305}" type="datetimeFigureOut">
              <a:rPr lang="en-US" smtClean="0"/>
              <a:t>4/29/2019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1092B-7479-4D87-94CA-6B658FF572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95077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499C7-4534-4FA3-A7D5-1EBBCE605305}" type="datetimeFigureOut">
              <a:rPr lang="en-US" smtClean="0"/>
              <a:t>4/29/2019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1092B-7479-4D87-94CA-6B658FF572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1304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499C7-4534-4FA3-A7D5-1EBBCE605305}" type="datetimeFigureOut">
              <a:rPr lang="en-US" smtClean="0"/>
              <a:t>4/29/2019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1092B-7479-4D87-94CA-6B658FF572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3867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3499C7-4534-4FA3-A7D5-1EBBCE605305}" type="datetimeFigureOut">
              <a:rPr lang="en-US" smtClean="0"/>
              <a:t>4/29/2019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B1092B-7479-4D87-94CA-6B658FF572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47566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  <p:sldLayoutId id="2147483728" r:id="rId14"/>
    <p:sldLayoutId id="2147483729" r:id="rId15"/>
    <p:sldLayoutId id="2147483730" r:id="rId16"/>
    <p:sldLayoutId id="2147483731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www.kaggle.com/c/sf-crime/data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44040-95A0-4F1B-B8DC-56A5561F35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05764" y="1869757"/>
            <a:ext cx="8591147" cy="1559243"/>
          </a:xfrm>
        </p:spPr>
        <p:txBody>
          <a:bodyPr/>
          <a:lstStyle/>
          <a:p>
            <a:r>
              <a:rPr lang="en-US" dirty="0"/>
              <a:t>SAN FRANCISCO CRIME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E0201F-BF55-4CC8-BE63-154F935845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77620" y="4206240"/>
            <a:ext cx="8773482" cy="2077927"/>
          </a:xfrm>
        </p:spPr>
        <p:txBody>
          <a:bodyPr>
            <a:normAutofit/>
          </a:bodyPr>
          <a:lstStyle/>
          <a:p>
            <a:pPr algn="r"/>
            <a:r>
              <a:rPr lang="en-US" sz="2000" dirty="0"/>
              <a:t>ASHOKKUMAR SHARMA</a:t>
            </a:r>
          </a:p>
          <a:p>
            <a:pPr algn="r"/>
            <a:r>
              <a:rPr lang="en-US" sz="2000" dirty="0"/>
              <a:t>EASHANI DEORUKHKAR</a:t>
            </a:r>
          </a:p>
          <a:p>
            <a:pPr algn="r"/>
            <a:r>
              <a:rPr lang="en-US" sz="2000" dirty="0"/>
              <a:t>HAMZA MIGHRI</a:t>
            </a:r>
          </a:p>
          <a:p>
            <a:pPr algn="r"/>
            <a:r>
              <a:rPr lang="en-US" sz="2000" dirty="0"/>
              <a:t>SHIVANI KULKARNI</a:t>
            </a:r>
          </a:p>
        </p:txBody>
      </p:sp>
    </p:spTree>
    <p:extLst>
      <p:ext uri="{BB962C8B-B14F-4D97-AF65-F5344CB8AC3E}">
        <p14:creationId xmlns:p14="http://schemas.microsoft.com/office/powerpoint/2010/main" val="40048123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94838B-3A8A-4F1B-BEDE-7B4CA3FC4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288236"/>
            <a:ext cx="10353761" cy="1272208"/>
          </a:xfrm>
        </p:spPr>
        <p:txBody>
          <a:bodyPr/>
          <a:lstStyle/>
          <a:p>
            <a:r>
              <a:rPr lang="en-US" dirty="0"/>
              <a:t>Vehicle theft by hour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2EAD34-189D-4CAE-8BA6-D58A07FE59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7473" y="1497774"/>
            <a:ext cx="9306403" cy="5071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1284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5EA1248-1545-4832-A7D6-47E070B848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95269" y="3031551"/>
            <a:ext cx="9001462" cy="794898"/>
          </a:xfrm>
        </p:spPr>
        <p:txBody>
          <a:bodyPr/>
          <a:lstStyle/>
          <a:p>
            <a:r>
              <a:rPr lang="en-US" dirty="0"/>
              <a:t>Data modelling</a:t>
            </a:r>
          </a:p>
        </p:txBody>
      </p:sp>
    </p:spTree>
    <p:extLst>
      <p:ext uri="{BB962C8B-B14F-4D97-AF65-F5344CB8AC3E}">
        <p14:creationId xmlns:p14="http://schemas.microsoft.com/office/powerpoint/2010/main" val="16984739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64F71-60F8-4926-948D-01905C16B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E8CC7B3-7E09-40D7-AA9F-D47CC18D0C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/>
              <a:t>Association Rule Mining</a:t>
            </a:r>
          </a:p>
          <a:p>
            <a:r>
              <a:rPr lang="en-US" sz="3600" dirty="0"/>
              <a:t>K Nearest Neighbors</a:t>
            </a:r>
          </a:p>
          <a:p>
            <a:r>
              <a:rPr lang="en-US" sz="3600" dirty="0"/>
              <a:t>Random Forests</a:t>
            </a:r>
          </a:p>
          <a:p>
            <a:r>
              <a:rPr lang="en-US" sz="3600" dirty="0"/>
              <a:t>Naïve Bayes Classifier</a:t>
            </a:r>
          </a:p>
          <a:p>
            <a:endParaRPr lang="en-US" sz="36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56092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6A359-F1AF-4728-9E23-930EF8DF1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Association rule mining</a:t>
            </a:r>
          </a:p>
        </p:txBody>
      </p:sp>
      <p:pic>
        <p:nvPicPr>
          <p:cNvPr id="7" name="Picture 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6B15A914-3295-4735-8104-847DD81DEF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443" y="2813748"/>
            <a:ext cx="10509706" cy="2489771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348DA59-21DD-4A98-9D20-DA7BF5ECA4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STRONG RULES</a:t>
            </a:r>
          </a:p>
        </p:txBody>
      </p:sp>
    </p:spTree>
    <p:extLst>
      <p:ext uri="{BB962C8B-B14F-4D97-AF65-F5344CB8AC3E}">
        <p14:creationId xmlns:p14="http://schemas.microsoft.com/office/powerpoint/2010/main" val="10010451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CC75C1-95EA-41D4-8380-201FAF1C00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113448"/>
            <a:ext cx="10353761" cy="1326321"/>
          </a:xfrm>
        </p:spPr>
        <p:txBody>
          <a:bodyPr/>
          <a:lstStyle/>
          <a:p>
            <a:r>
              <a:rPr lang="en-US" dirty="0"/>
              <a:t>Rules visualization</a:t>
            </a:r>
          </a:p>
        </p:txBody>
      </p:sp>
      <p:pic>
        <p:nvPicPr>
          <p:cNvPr id="4" name="Content Placeholder 4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BB9519E3-CDAC-4DD7-B100-FACEC8FB06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0842" y="1439769"/>
            <a:ext cx="6360381" cy="4946963"/>
          </a:xfrm>
        </p:spPr>
      </p:pic>
    </p:spTree>
    <p:extLst>
      <p:ext uri="{BB962C8B-B14F-4D97-AF65-F5344CB8AC3E}">
        <p14:creationId xmlns:p14="http://schemas.microsoft.com/office/powerpoint/2010/main" val="7916995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D060601-A010-4204-B949-91B828AD0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Performance measure: log loss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9C4755C-B582-4AAD-9379-2A97DD2983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/>
              <a:t>ACCURACY: </a:t>
            </a:r>
          </a:p>
          <a:p>
            <a:pPr marL="914400" lvl="2" indent="0">
              <a:buNone/>
            </a:pPr>
            <a:r>
              <a:rPr lang="en-US" sz="2000" dirty="0"/>
              <a:t>Predicted Value = Actual Value</a:t>
            </a:r>
          </a:p>
          <a:p>
            <a:pPr marL="914400" lvl="2" indent="0">
              <a:buNone/>
            </a:pPr>
            <a:endParaRPr lang="en-US" sz="2000" dirty="0"/>
          </a:p>
          <a:p>
            <a:r>
              <a:rPr lang="en-US" dirty="0"/>
              <a:t>Log Loss: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000" dirty="0"/>
              <a:t>Uncertainty on how much Predicted Value varies from Actual Value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000" dirty="0"/>
              <a:t>-1 * Log(Likelihood Function)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000" dirty="0"/>
              <a:t>Lower Log Loss value -&gt; Better Predictions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000" dirty="0"/>
              <a:t>Kaggle Requirement </a:t>
            </a:r>
          </a:p>
        </p:txBody>
      </p:sp>
    </p:spTree>
    <p:extLst>
      <p:ext uri="{BB962C8B-B14F-4D97-AF65-F5344CB8AC3E}">
        <p14:creationId xmlns:p14="http://schemas.microsoft.com/office/powerpoint/2010/main" val="5578147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2CB242-7602-451F-91F0-678FDADC6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K NEAREST NEIGHBORS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E6011D-D92B-4F16-A410-EF24B6C86C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2400" dirty="0"/>
              <a:t>Z-SCORING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IN" sz="2000" dirty="0"/>
              <a:t>Euclidean distance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IN" sz="2000" dirty="0"/>
              <a:t>Hour ranges from 1 – 24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IN" sz="2000" dirty="0"/>
              <a:t>Longitude &amp; Latitude have a vast range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IN" sz="2000" dirty="0"/>
              <a:t>Standardising using Mean &amp; Standard Deviation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IN" sz="2000" dirty="0"/>
              <a:t>Formula: </a:t>
            </a:r>
          </a:p>
        </p:txBody>
      </p:sp>
      <p:pic>
        <p:nvPicPr>
          <p:cNvPr id="1028" name="Picture 4" descr="https://cdn-images-1.medium.com/max/800/1*LysCPCvg0AzQenGoarL_hQ.png">
            <a:extLst>
              <a:ext uri="{FF2B5EF4-FFF2-40B4-BE49-F238E27FC236}">
                <a16:creationId xmlns:a16="http://schemas.microsoft.com/office/drawing/2014/main" id="{6E4C374F-568B-401F-AB9A-840F0CF120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8164" y="4592443"/>
            <a:ext cx="2315672" cy="992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9151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BC0CCF2-30E0-45DE-BCF3-79CED057C8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436098"/>
            <a:ext cx="10353762" cy="5355102"/>
          </a:xfrm>
        </p:spPr>
        <p:txBody>
          <a:bodyPr/>
          <a:lstStyle/>
          <a:p>
            <a:pPr marL="0" indent="0">
              <a:buNone/>
            </a:pPr>
            <a:r>
              <a:rPr lang="en-IN" dirty="0"/>
              <a:t>KNN Model: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Kaggle Score: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E4B38C18-E53D-4D63-AD32-D980392178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2450"/>
          <a:stretch/>
        </p:blipFill>
        <p:spPr>
          <a:xfrm>
            <a:off x="1027595" y="4885444"/>
            <a:ext cx="10584092" cy="9057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DD50E94-C5A8-45F4-B175-EF394882BDD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39" t="15556" r="11038" b="45230"/>
          <a:stretch/>
        </p:blipFill>
        <p:spPr>
          <a:xfrm>
            <a:off x="913795" y="1066799"/>
            <a:ext cx="10702988" cy="2829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6172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ECF011-D9D9-4B16-BF85-8C1B76F86C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215705"/>
            <a:ext cx="10353761" cy="1326321"/>
          </a:xfrm>
        </p:spPr>
        <p:txBody>
          <a:bodyPr/>
          <a:lstStyle/>
          <a:p>
            <a:r>
              <a:rPr lang="en-IN" dirty="0"/>
              <a:t>RANDOM FORESTS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7FA022-ACEC-442F-A2EA-7833D61832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3" y="1343071"/>
            <a:ext cx="10364411" cy="5099931"/>
          </a:xfrm>
        </p:spPr>
        <p:txBody>
          <a:bodyPr/>
          <a:lstStyle/>
          <a:p>
            <a:pPr marL="0" indent="0">
              <a:buNone/>
            </a:pPr>
            <a:r>
              <a:rPr lang="en-IN" dirty="0"/>
              <a:t>Without Tuning: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/>
              <a:t>Kaggle Score: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B3C1DA-9B17-4A37-851F-B110498D6E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5595" y="1921547"/>
            <a:ext cx="8140809" cy="274231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AA9B6E2-FE44-435D-A655-0D6A3922EC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95" r="19516"/>
          <a:stretch/>
        </p:blipFill>
        <p:spPr>
          <a:xfrm>
            <a:off x="2025595" y="5397765"/>
            <a:ext cx="8140809" cy="786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3893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ECF011-D9D9-4B16-BF85-8C1B76F86C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215705"/>
            <a:ext cx="10353761" cy="1326321"/>
          </a:xfrm>
        </p:spPr>
        <p:txBody>
          <a:bodyPr/>
          <a:lstStyle/>
          <a:p>
            <a:r>
              <a:rPr lang="en-IN" dirty="0"/>
              <a:t>RANDOM FORESTS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7FA022-ACEC-442F-A2EA-7833D61832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3" y="1343071"/>
            <a:ext cx="10364411" cy="5099931"/>
          </a:xfrm>
        </p:spPr>
        <p:txBody>
          <a:bodyPr/>
          <a:lstStyle/>
          <a:p>
            <a:pPr marL="0" indent="0">
              <a:buNone/>
            </a:pPr>
            <a:r>
              <a:rPr lang="en-IN" dirty="0"/>
              <a:t>With Tuning: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/>
              <a:t>Kaggle Score: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2E5DBE-DFF7-4946-BE03-8DAD072035A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7" t="16000" r="23615" b="44013"/>
          <a:stretch/>
        </p:blipFill>
        <p:spPr>
          <a:xfrm>
            <a:off x="1743758" y="1885070"/>
            <a:ext cx="8693834" cy="274231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CD341DD-F165-46B2-99D8-12E24776361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08" t="52719" r="22693" b="34974"/>
          <a:stretch/>
        </p:blipFill>
        <p:spPr>
          <a:xfrm>
            <a:off x="1743758" y="5332723"/>
            <a:ext cx="8693834" cy="933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615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9AA4AE-C792-4F4B-AE38-E9F4E56133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3" y="459757"/>
            <a:ext cx="10353761" cy="1326321"/>
          </a:xfrm>
        </p:spPr>
        <p:txBody>
          <a:bodyPr/>
          <a:lstStyle/>
          <a:p>
            <a:r>
              <a:rPr lang="en-US" dirty="0"/>
              <a:t>DATA Exploration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927A94-41C9-4E93-B9C1-85137F8945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2" y="1885048"/>
            <a:ext cx="10353762" cy="3695136"/>
          </a:xfrm>
        </p:spPr>
        <p:txBody>
          <a:bodyPr/>
          <a:lstStyle/>
          <a:p>
            <a:r>
              <a:rPr lang="en-US" dirty="0"/>
              <a:t>Source: </a:t>
            </a:r>
            <a:r>
              <a:rPr lang="en-US" dirty="0">
                <a:hlinkClick r:id="rId2"/>
              </a:rPr>
              <a:t>https://www.kaggle.com/c/sf-crime/data</a:t>
            </a:r>
            <a:endParaRPr lang="en-US" dirty="0"/>
          </a:p>
          <a:p>
            <a:r>
              <a:rPr lang="en-US" dirty="0"/>
              <a:t>Dataset provides 12 years of crime data of San Francisco’s neighborhood</a:t>
            </a:r>
          </a:p>
          <a:p>
            <a:r>
              <a:rPr lang="en-US" dirty="0"/>
              <a:t>Train Data – Even Weeks</a:t>
            </a:r>
          </a:p>
          <a:p>
            <a:r>
              <a:rPr lang="en-US" dirty="0"/>
              <a:t>Test Data – Odd Weeks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CC29DA-B575-497C-BDE0-622C0FCA2F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37" b="36256"/>
          <a:stretch/>
        </p:blipFill>
        <p:spPr>
          <a:xfrm>
            <a:off x="335458" y="4042357"/>
            <a:ext cx="11510433" cy="2434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2116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C4B59-0124-4E76-9554-5D7C816C7B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1067897"/>
            <a:ext cx="10353761" cy="599490"/>
          </a:xfrm>
        </p:spPr>
        <p:txBody>
          <a:bodyPr/>
          <a:lstStyle/>
          <a:p>
            <a:r>
              <a:rPr lang="en-IN" dirty="0"/>
              <a:t>NAÏVE BAYES CLASSIFIER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7BC48B-1F0F-48D1-8083-97016BD30B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82018"/>
            <a:ext cx="10353762" cy="4308672"/>
          </a:xfrm>
        </p:spPr>
        <p:txBody>
          <a:bodyPr/>
          <a:lstStyle/>
          <a:p>
            <a:pPr marL="0" indent="0">
              <a:buNone/>
            </a:pPr>
            <a:r>
              <a:rPr lang="en-IN" dirty="0"/>
              <a:t>Without Tuning: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8DA472-267F-4DBD-8A78-133C024848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92" t="20102" r="25578" b="44821"/>
          <a:stretch/>
        </p:blipFill>
        <p:spPr>
          <a:xfrm>
            <a:off x="1129962" y="2848708"/>
            <a:ext cx="9921427" cy="2827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2616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ECF011-D9D9-4B16-BF85-8C1B76F86C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215705"/>
            <a:ext cx="10353761" cy="1326321"/>
          </a:xfrm>
        </p:spPr>
        <p:txBody>
          <a:bodyPr/>
          <a:lstStyle/>
          <a:p>
            <a:r>
              <a:rPr lang="en-IN" dirty="0"/>
              <a:t>NAÏVE BAYES CLASSIFIER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7FA022-ACEC-442F-A2EA-7833D61832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3" y="1343071"/>
            <a:ext cx="10364411" cy="5099931"/>
          </a:xfrm>
        </p:spPr>
        <p:txBody>
          <a:bodyPr/>
          <a:lstStyle/>
          <a:p>
            <a:pPr marL="0" indent="0">
              <a:buNone/>
            </a:pPr>
            <a:r>
              <a:rPr lang="en-IN" dirty="0"/>
              <a:t>Without Tuning: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/>
              <a:t>Kaggle Score: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7CC82B-A0A1-4D06-B6F9-4A85B8288F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93" t="16821" r="27191" b="51795"/>
          <a:stretch/>
        </p:blipFill>
        <p:spPr>
          <a:xfrm>
            <a:off x="1743756" y="1828801"/>
            <a:ext cx="8674707" cy="226489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0F02412-B779-4B1E-B7DA-24C1DFEE7B9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23" t="41436" r="27770" b="46871"/>
          <a:stretch/>
        </p:blipFill>
        <p:spPr>
          <a:xfrm>
            <a:off x="1743755" y="4897506"/>
            <a:ext cx="8674707" cy="961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4488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2F02C-CEE3-4176-9B0B-FEA131F3B1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4460" y="632239"/>
            <a:ext cx="9243079" cy="869121"/>
          </a:xfrm>
        </p:spPr>
        <p:txBody>
          <a:bodyPr/>
          <a:lstStyle/>
          <a:p>
            <a:r>
              <a:rPr lang="en-IN" dirty="0"/>
              <a:t>Insights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195C04-70F0-4F76-B7E6-2B72B34610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4127" y="2096064"/>
            <a:ext cx="9803744" cy="4129697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IN" sz="2400" dirty="0"/>
              <a:t>More efforts need to be deployed in districts of:            RICHMOND/ INGLESIDE/ CENTRAL/ BAYVIEW/ NORTHERN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400" dirty="0"/>
              <a:t>Deploy more security and police officers during the weekend, as crimes of all sort peak on Friday and Sunday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400" dirty="0"/>
              <a:t>Since most unresolved crimes are related to vehicle theft, the various districts ought to increase surveillance in public areas through investment in technological tools.</a:t>
            </a:r>
          </a:p>
        </p:txBody>
      </p:sp>
    </p:spTree>
    <p:extLst>
      <p:ext uri="{BB962C8B-B14F-4D97-AF65-F5344CB8AC3E}">
        <p14:creationId xmlns:p14="http://schemas.microsoft.com/office/powerpoint/2010/main" val="15997447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B7E1A-D2C6-401E-99C2-2C008BC45F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2765839"/>
            <a:ext cx="10353761" cy="1326321"/>
          </a:xfrm>
        </p:spPr>
        <p:txBody>
          <a:bodyPr>
            <a:normAutofit/>
          </a:bodyPr>
          <a:lstStyle/>
          <a:p>
            <a:r>
              <a:rPr lang="en-IN" sz="7200" dirty="0"/>
              <a:t>THANK YOU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27259379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28503D-9970-43C5-997C-5CA52E6C0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Fields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AC9A99-CF6E-4EF6-A16A-91C7E143FA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69165"/>
            <a:ext cx="10353762" cy="4022035"/>
          </a:xfrm>
        </p:spPr>
        <p:txBody>
          <a:bodyPr>
            <a:normAutofit fontScale="92500" lnSpcReduction="10000"/>
          </a:bodyPr>
          <a:lstStyle/>
          <a:p>
            <a:pPr marL="342900" indent="-342900" fontAlgn="base"/>
            <a:r>
              <a:rPr lang="en-US" b="1" u="sng" dirty="0">
                <a:effectLst/>
              </a:rPr>
              <a:t>Dates</a:t>
            </a:r>
            <a:r>
              <a:rPr lang="en-US" dirty="0">
                <a:effectLst/>
              </a:rPr>
              <a:t> - timestamp of the crime incident</a:t>
            </a:r>
          </a:p>
          <a:p>
            <a:pPr marL="342900" indent="-342900" fontAlgn="base"/>
            <a:r>
              <a:rPr lang="en-US" b="1" u="sng" dirty="0">
                <a:effectLst/>
              </a:rPr>
              <a:t>Category</a:t>
            </a:r>
            <a:r>
              <a:rPr lang="en-US" dirty="0">
                <a:effectLst/>
              </a:rPr>
              <a:t> - category of the crime incident (only in train.csv). </a:t>
            </a:r>
          </a:p>
          <a:p>
            <a:pPr marL="342900" indent="-342900" fontAlgn="base"/>
            <a:r>
              <a:rPr lang="en-US" b="1" u="sng" dirty="0">
                <a:effectLst/>
              </a:rPr>
              <a:t>Descript</a:t>
            </a:r>
            <a:r>
              <a:rPr lang="en-US" u="sng" dirty="0">
                <a:effectLst/>
              </a:rPr>
              <a:t> </a:t>
            </a:r>
            <a:r>
              <a:rPr lang="en-US" dirty="0">
                <a:effectLst/>
              </a:rPr>
              <a:t>- detailed description of the crime incident (only in train.csv)</a:t>
            </a:r>
          </a:p>
          <a:p>
            <a:pPr marL="342900" indent="-342900" fontAlgn="base"/>
            <a:r>
              <a:rPr lang="en-US" b="1" u="sng" dirty="0" err="1">
                <a:effectLst/>
              </a:rPr>
              <a:t>DayOfWeek</a:t>
            </a:r>
            <a:r>
              <a:rPr lang="en-US" dirty="0">
                <a:effectLst/>
              </a:rPr>
              <a:t> - the day of the week</a:t>
            </a:r>
          </a:p>
          <a:p>
            <a:pPr marL="342900" indent="-342900" fontAlgn="base"/>
            <a:r>
              <a:rPr lang="en-US" b="1" u="sng" dirty="0" err="1">
                <a:effectLst/>
              </a:rPr>
              <a:t>PdDistrict</a:t>
            </a:r>
            <a:r>
              <a:rPr lang="en-US" dirty="0">
                <a:effectLst/>
              </a:rPr>
              <a:t> - name of the Police Department District</a:t>
            </a:r>
          </a:p>
          <a:p>
            <a:pPr marL="342900" indent="-342900" fontAlgn="base"/>
            <a:r>
              <a:rPr lang="en-US" b="1" u="sng" dirty="0">
                <a:effectLst/>
              </a:rPr>
              <a:t>Resolution</a:t>
            </a:r>
            <a:r>
              <a:rPr lang="en-US" dirty="0">
                <a:effectLst/>
              </a:rPr>
              <a:t> - how the crime incident was resolved (only in train.csv)</a:t>
            </a:r>
          </a:p>
          <a:p>
            <a:pPr marL="342900" indent="-342900" fontAlgn="base"/>
            <a:r>
              <a:rPr lang="en-US" b="1" u="sng" dirty="0">
                <a:effectLst/>
              </a:rPr>
              <a:t>Address</a:t>
            </a:r>
            <a:r>
              <a:rPr lang="en-US" dirty="0">
                <a:effectLst/>
              </a:rPr>
              <a:t> - the approximate street address of the crime incident </a:t>
            </a:r>
          </a:p>
          <a:p>
            <a:pPr marL="342900" indent="-342900" fontAlgn="base"/>
            <a:r>
              <a:rPr lang="en-US" b="1" u="sng" dirty="0">
                <a:effectLst/>
              </a:rPr>
              <a:t>X</a:t>
            </a:r>
            <a:r>
              <a:rPr lang="en-US" dirty="0">
                <a:effectLst/>
              </a:rPr>
              <a:t> - Longitude</a:t>
            </a:r>
          </a:p>
          <a:p>
            <a:pPr marL="342900" indent="-342900" fontAlgn="base"/>
            <a:r>
              <a:rPr lang="en-US" b="1" u="sng" dirty="0">
                <a:effectLst/>
              </a:rPr>
              <a:t>Y</a:t>
            </a:r>
            <a:r>
              <a:rPr lang="en-US" dirty="0">
                <a:effectLst/>
              </a:rPr>
              <a:t> - Latitude</a:t>
            </a:r>
          </a:p>
          <a:p>
            <a:pPr marL="0" indent="0">
              <a:buNone/>
            </a:pPr>
            <a:endParaRPr lang="en-US" dirty="0">
              <a:effectLst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6039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DAF2A-8FE7-4B51-903F-B75755933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pre-processing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CA0EFE-CB67-4679-B1C5-53BE8FDC6C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“Dates” column was split into the fields date, hour</a:t>
            </a:r>
          </a:p>
          <a:p>
            <a:r>
              <a:rPr lang="en-US" dirty="0"/>
              <a:t>Based on the “</a:t>
            </a:r>
            <a:r>
              <a:rPr lang="en-US" dirty="0" err="1"/>
              <a:t>DayOfWeek</a:t>
            </a:r>
            <a:r>
              <a:rPr lang="en-US" dirty="0"/>
              <a:t>” field, another field “</a:t>
            </a:r>
            <a:r>
              <a:rPr lang="en-US" dirty="0" err="1"/>
              <a:t>iswkend</a:t>
            </a:r>
            <a:r>
              <a:rPr lang="en-US" dirty="0"/>
              <a:t>” was generated as a dummy variable that described whether the day was on a weekend</a:t>
            </a:r>
          </a:p>
          <a:p>
            <a:r>
              <a:rPr lang="en-US" dirty="0"/>
              <a:t>New fields:</a:t>
            </a:r>
          </a:p>
          <a:p>
            <a:pPr marL="0" indent="0">
              <a:buNone/>
            </a:pPr>
            <a:r>
              <a:rPr lang="en-US" dirty="0"/>
              <a:t>	- Date</a:t>
            </a:r>
          </a:p>
          <a:p>
            <a:pPr marL="0" indent="0">
              <a:buNone/>
            </a:pPr>
            <a:r>
              <a:rPr lang="en-US" dirty="0"/>
              <a:t>	- Hour</a:t>
            </a:r>
          </a:p>
          <a:p>
            <a:pPr marL="0" indent="0">
              <a:buNone/>
            </a:pPr>
            <a:r>
              <a:rPr lang="en-US" dirty="0"/>
              <a:t>	- </a:t>
            </a:r>
            <a:r>
              <a:rPr lang="en-US" dirty="0" err="1"/>
              <a:t>Iswkend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42217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F814CA-344B-453C-A111-CE32CB446F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BUSINESS QUESTIONS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B486AA-8569-492F-90BA-51A0419BC6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440722"/>
            <a:ext cx="10353762" cy="2947204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IN" sz="2800" dirty="0"/>
              <a:t>Which districts have the highest crime rate so that action could be taken in those locations?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800" dirty="0"/>
              <a:t>On what days is the crime rate high?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800" dirty="0"/>
              <a:t>Which crime has the most number of unresolved cases?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9186314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00141B7-4EC9-4354-91F1-6DA5E315A8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95269" y="2615809"/>
            <a:ext cx="9001462" cy="1626382"/>
          </a:xfrm>
        </p:spPr>
        <p:txBody>
          <a:bodyPr/>
          <a:lstStyle/>
          <a:p>
            <a:r>
              <a:rPr lang="en-US" dirty="0"/>
              <a:t>Exploratory data analysis</a:t>
            </a:r>
          </a:p>
        </p:txBody>
      </p:sp>
    </p:spTree>
    <p:extLst>
      <p:ext uri="{BB962C8B-B14F-4D97-AF65-F5344CB8AC3E}">
        <p14:creationId xmlns:p14="http://schemas.microsoft.com/office/powerpoint/2010/main" val="25799533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4" descr="blob:https://web.whatsapp.com/cbe74c8d-8a0b-42de-a0f8-ae7eb437a48e">
            <a:extLst>
              <a:ext uri="{FF2B5EF4-FFF2-40B4-BE49-F238E27FC236}">
                <a16:creationId xmlns:a16="http://schemas.microsoft.com/office/drawing/2014/main" id="{48B9039B-19D2-4223-8B94-79EBBC4905D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" name="Content Placeholder 8" descr="A close up of a piece of paper&#10;&#10;Description generated with high confidence">
            <a:extLst>
              <a:ext uri="{FF2B5EF4-FFF2-40B4-BE49-F238E27FC236}">
                <a16:creationId xmlns:a16="http://schemas.microsoft.com/office/drawing/2014/main" id="{970D8E9A-751C-4A8B-8645-03C5D4D8FC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28600"/>
            <a:ext cx="12191999" cy="6400800"/>
          </a:xfrm>
          <a:ln>
            <a:solidFill>
              <a:srgbClr val="FF0000"/>
            </a:solidFill>
          </a:ln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B7A3240-C05D-4392-A418-957D7EF72823}"/>
              </a:ext>
            </a:extLst>
          </p:cNvPr>
          <p:cNvCxnSpPr/>
          <p:nvPr/>
        </p:nvCxnSpPr>
        <p:spPr>
          <a:xfrm>
            <a:off x="320040" y="861060"/>
            <a:ext cx="35052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BF00CBB-2301-408F-8AF7-70D6FF098107}"/>
              </a:ext>
            </a:extLst>
          </p:cNvPr>
          <p:cNvCxnSpPr/>
          <p:nvPr/>
        </p:nvCxnSpPr>
        <p:spPr>
          <a:xfrm>
            <a:off x="266700" y="3870960"/>
            <a:ext cx="35052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BBD8D53-71CE-45BC-8992-361469AC2113}"/>
              </a:ext>
            </a:extLst>
          </p:cNvPr>
          <p:cNvCxnSpPr/>
          <p:nvPr/>
        </p:nvCxnSpPr>
        <p:spPr>
          <a:xfrm>
            <a:off x="495300" y="6103620"/>
            <a:ext cx="35052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2934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A71EBC-9B12-4920-8A59-90D0358CB1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308114"/>
            <a:ext cx="10353761" cy="964096"/>
          </a:xfrm>
        </p:spPr>
        <p:txBody>
          <a:bodyPr/>
          <a:lstStyle/>
          <a:p>
            <a:r>
              <a:rPr lang="en-US" dirty="0"/>
              <a:t>Crimes by day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70FCD9-0C60-4B71-90C3-0BE9DA6406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7341" y="1235600"/>
            <a:ext cx="7866667" cy="53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0441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55C1B-CDA5-401A-BB7F-3799870364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132081"/>
            <a:ext cx="10353761" cy="1036320"/>
          </a:xfrm>
        </p:spPr>
        <p:txBody>
          <a:bodyPr/>
          <a:lstStyle/>
          <a:p>
            <a:r>
              <a:rPr lang="en-US" dirty="0"/>
              <a:t>Violent crimes mapped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1BFAB8F7-EDE8-4650-BDEE-1D131BF042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14" r="14948"/>
          <a:stretch/>
        </p:blipFill>
        <p:spPr>
          <a:xfrm>
            <a:off x="2097156" y="984200"/>
            <a:ext cx="7563602" cy="5741719"/>
          </a:xfrm>
        </p:spPr>
      </p:pic>
    </p:spTree>
    <p:extLst>
      <p:ext uri="{BB962C8B-B14F-4D97-AF65-F5344CB8AC3E}">
        <p14:creationId xmlns:p14="http://schemas.microsoft.com/office/powerpoint/2010/main" val="334666548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778</TotalTime>
  <Words>346</Words>
  <Application>Microsoft Office PowerPoint</Application>
  <PresentationFormat>Widescreen</PresentationFormat>
  <Paragraphs>109</Paragraphs>
  <Slides>23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Arial</vt:lpstr>
      <vt:lpstr>Bookman Old Style</vt:lpstr>
      <vt:lpstr>Calibri</vt:lpstr>
      <vt:lpstr>Rockwell</vt:lpstr>
      <vt:lpstr>Wingdings</vt:lpstr>
      <vt:lpstr>Damask</vt:lpstr>
      <vt:lpstr>SAN FRANCISCO CRIME ANALYSIS</vt:lpstr>
      <vt:lpstr>DATA Exploration</vt:lpstr>
      <vt:lpstr>Data Fields</vt:lpstr>
      <vt:lpstr>Data pre-processing</vt:lpstr>
      <vt:lpstr>BUSINESS QUESTIONS</vt:lpstr>
      <vt:lpstr>Exploratory data analysis</vt:lpstr>
      <vt:lpstr>PowerPoint Presentation</vt:lpstr>
      <vt:lpstr>Crimes by day</vt:lpstr>
      <vt:lpstr>Violent crimes mapped</vt:lpstr>
      <vt:lpstr>Vehicle theft by hour</vt:lpstr>
      <vt:lpstr>Data modelling</vt:lpstr>
      <vt:lpstr>Models</vt:lpstr>
      <vt:lpstr>Association rule mining</vt:lpstr>
      <vt:lpstr>Rules visualization</vt:lpstr>
      <vt:lpstr>Performance measure: log loss</vt:lpstr>
      <vt:lpstr>K NEAREST NEIGHBORS</vt:lpstr>
      <vt:lpstr>PowerPoint Presentation</vt:lpstr>
      <vt:lpstr>RANDOM FORESTS</vt:lpstr>
      <vt:lpstr>RANDOM FORESTS</vt:lpstr>
      <vt:lpstr>NAÏVE BAYES CLASSIFIER</vt:lpstr>
      <vt:lpstr>NAÏVE BAYES CLASSIFIER</vt:lpstr>
      <vt:lpstr>Insights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SAN FRANCISCO CRIME ANALYSIS</dc:title>
  <dc:creator>SHIVANI KULKARNI</dc:creator>
  <cp:lastModifiedBy>Eashani Deorukhkar</cp:lastModifiedBy>
  <cp:revision>41</cp:revision>
  <dcterms:created xsi:type="dcterms:W3CDTF">2019-04-27T23:41:53Z</dcterms:created>
  <dcterms:modified xsi:type="dcterms:W3CDTF">2019-04-29T18:42:46Z</dcterms:modified>
</cp:coreProperties>
</file>